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00" y="-78"/>
      </p:cViewPr>
      <p:guideLst>
        <p:guide orient="horz" pos="618"/>
        <p:guide pos="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af_graphic_powerpoint_bottom_horizontal_logo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52938"/>
            <a:ext cx="914400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raf_air_cadet_logo_v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088" y="6116638"/>
            <a:ext cx="39084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430213"/>
            <a:ext cx="4875212" cy="6953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673225"/>
            <a:ext cx="4429125" cy="457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Presentation sub-heading text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71900" y="430213"/>
            <a:ext cx="1123950" cy="3452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430213"/>
            <a:ext cx="3224212" cy="3452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31755-CD9A-438B-A832-6EBF8269227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673225"/>
            <a:ext cx="2173287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0975" y="1673225"/>
            <a:ext cx="2174875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430213"/>
            <a:ext cx="26701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673225"/>
            <a:ext cx="45005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Slide body text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8" name="Picture 5" descr="raf_air_cadet_logo_v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45088" y="6116638"/>
            <a:ext cx="39084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6309320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2"/>
                </a:solidFill>
              </a:rPr>
              <a:t>Version </a:t>
            </a:r>
            <a:r>
              <a:rPr lang="en-GB" sz="1600" dirty="0" smtClean="0">
                <a:solidFill>
                  <a:schemeClr val="bg2"/>
                </a:solidFill>
              </a:rPr>
              <a:t>2.10 </a:t>
            </a:r>
            <a:r>
              <a:rPr lang="en-GB" sz="1600" dirty="0" smtClean="0">
                <a:solidFill>
                  <a:schemeClr val="bg2"/>
                </a:solidFill>
              </a:rPr>
              <a:t>OCT 2014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468313" y="1052513"/>
            <a:ext cx="8229600" cy="430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dirty="0" smtClean="0">
                <a:solidFill>
                  <a:srgbClr val="FFFF00"/>
                </a:solidFill>
                <a:cs typeface="+mn-cs"/>
              </a:rPr>
              <a:t>Map Reading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Learning Outcome 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algn="ctr">
              <a:buFontTx/>
              <a:buNone/>
            </a:pPr>
            <a:r>
              <a:rPr lang="en-GB" sz="3600" b="1" dirty="0">
                <a:solidFill>
                  <a:srgbClr val="FFFF00"/>
                </a:solidFill>
              </a:rPr>
              <a:t>Be able to plan routes using Ordnance Survey map features and contour lines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333500" y="385763"/>
            <a:ext cx="6599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400" dirty="0"/>
              <a:t>Uncontrolled copy not subject to amendment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185496" y="404664"/>
            <a:ext cx="6773008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Steepness and Direction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628800"/>
            <a:ext cx="3859213" cy="4679950"/>
          </a:xfrm>
          <a:noFill/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916832"/>
            <a:ext cx="4824412" cy="3281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4499992" y="5301208"/>
            <a:ext cx="41044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GR 289 824 facing West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1412776"/>
            <a:ext cx="3643313" cy="5184775"/>
          </a:xfrm>
          <a:noFill/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7950" y="1700213"/>
            <a:ext cx="4522200" cy="295292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4572000" y="4797152"/>
            <a:ext cx="396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GR 402 083 Facing North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85496" y="404664"/>
            <a:ext cx="6773008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Steepness and 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566483" y="476672"/>
            <a:ext cx="4011034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Lie of the land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340768"/>
            <a:ext cx="3386138" cy="5040313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916832"/>
            <a:ext cx="5226050" cy="2879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4283968" y="5013176"/>
            <a:ext cx="4176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GR 878 365 Facing North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028401" y="548680"/>
            <a:ext cx="7087197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Ridges, Saddles and Cols</a:t>
            </a: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3573463"/>
            <a:ext cx="4608513" cy="3197225"/>
          </a:xfr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340769"/>
            <a:ext cx="5824478" cy="37444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23528" y="5733256"/>
            <a:ext cx="3887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GR 176 567 Facing West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4049713"/>
            <a:ext cx="4319587" cy="26971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1412776"/>
            <a:ext cx="5184775" cy="4289425"/>
          </a:xfrm>
          <a:noFill/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5292080" y="2924944"/>
            <a:ext cx="38519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GR 973 589 Facing North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28401" y="548680"/>
            <a:ext cx="7087197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Ridges, Saddles and Cols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747075" y="404664"/>
            <a:ext cx="7649850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Brent Knoll and Crook Peak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961" y="1147157"/>
            <a:ext cx="7632079" cy="558225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959219" y="620688"/>
            <a:ext cx="3225562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Brent Knoll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268760"/>
            <a:ext cx="5616575" cy="3821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411760" y="5300663"/>
            <a:ext cx="4536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Brent Knoll from GR 389 552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412776"/>
            <a:ext cx="5616575" cy="3816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1979712" y="5300663"/>
            <a:ext cx="51125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Brent Knoll from GR 349 509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59219" y="620688"/>
            <a:ext cx="3225562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Brent Knoll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412776"/>
            <a:ext cx="5616575" cy="38481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123728" y="5300663"/>
            <a:ext cx="5040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Crook Peak from GR 378 555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926357" y="620688"/>
            <a:ext cx="329128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Crook Peak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200" y="1484784"/>
            <a:ext cx="5689600" cy="3816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2267744" y="5373688"/>
            <a:ext cx="4896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Crook Peak from GR 371 525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926359" y="620688"/>
            <a:ext cx="3291286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Crook Peak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Visualising the shape of the land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31840" y="1344245"/>
            <a:ext cx="2880320" cy="551375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738004" y="548680"/>
            <a:ext cx="3667991" cy="701731"/>
          </a:xfrm>
        </p:spPr>
        <p:txBody>
          <a:bodyPr/>
          <a:lstStyle/>
          <a:p>
            <a:pPr algn="ctr"/>
            <a:r>
              <a:rPr lang="en-GB" dirty="0" err="1" smtClean="0">
                <a:solidFill>
                  <a:srgbClr val="FFFF00"/>
                </a:solidFill>
                <a:latin typeface="Arial" charset="0"/>
              </a:rPr>
              <a:t>Intervisibility</a:t>
            </a:r>
            <a:endParaRPr lang="en-GB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3632" y="1484784"/>
            <a:ext cx="6916737" cy="4524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556792"/>
            <a:ext cx="7389812" cy="4524375"/>
          </a:xfr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38004" y="548680"/>
            <a:ext cx="3667991" cy="701731"/>
          </a:xfrm>
        </p:spPr>
        <p:txBody>
          <a:bodyPr/>
          <a:lstStyle/>
          <a:p>
            <a:pPr algn="ctr"/>
            <a:r>
              <a:rPr lang="en-GB" dirty="0" err="1" smtClean="0">
                <a:solidFill>
                  <a:srgbClr val="FFFF00"/>
                </a:solidFill>
                <a:latin typeface="Arial" charset="0"/>
              </a:rPr>
              <a:t>Intervisibility</a:t>
            </a:r>
            <a:endParaRPr lang="en-GB" dirty="0" smtClean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56677" y="620688"/>
            <a:ext cx="4230645" cy="701731"/>
          </a:xfrm>
        </p:spPr>
        <p:txBody>
          <a:bodyPr/>
          <a:lstStyle/>
          <a:p>
            <a:pPr algn="ctr" eaLnBrk="1" hangingPunct="1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What is Relief?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73224"/>
            <a:ext cx="8353176" cy="3120854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Means the rise and fall of the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ground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Hills and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Valleys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Maps show both the height and the shape of the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land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How is this represented on a flat bit of paper though?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49" y="548680"/>
            <a:ext cx="4794902" cy="701731"/>
          </a:xfrm>
        </p:spPr>
        <p:txBody>
          <a:bodyPr/>
          <a:lstStyle/>
          <a:p>
            <a:pPr algn="ctr" eaLnBrk="1" hangingPunct="1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How is it shown?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340768"/>
            <a:ext cx="4032448" cy="4967514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Spot heights – dots on a map that show the height at that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point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Layer Tinting, which represents a height band as a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colour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3D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maps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All have their drawbacks</a:t>
            </a:r>
          </a:p>
        </p:txBody>
      </p:sp>
      <p:pic>
        <p:nvPicPr>
          <p:cNvPr id="34821" name="Picture 6" descr="utahm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84783"/>
            <a:ext cx="3744416" cy="307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 descr="scan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43" y="4149080"/>
            <a:ext cx="356803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04169" y="620688"/>
            <a:ext cx="7335662" cy="701731"/>
          </a:xfrm>
        </p:spPr>
        <p:txBody>
          <a:bodyPr/>
          <a:lstStyle/>
          <a:p>
            <a:pPr algn="ctr" eaLnBrk="1" hangingPunct="1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What are we going to use?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844824"/>
            <a:ext cx="4320480" cy="4081117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Contour lines join all points of the same height on a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map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Can fairly accurately judge the shape of the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land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Check the units of elevation though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!</a:t>
            </a:r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5844" name="Picture 5" descr="mapping_contour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72816"/>
            <a:ext cx="41764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701731"/>
          </a:xfrm>
        </p:spPr>
        <p:txBody>
          <a:bodyPr/>
          <a:lstStyle/>
          <a:p>
            <a:pPr algn="ctr" eaLnBrk="1" hangingPunct="1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H</a:t>
            </a:r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ow </a:t>
            </a:r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do contour lines work?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268413"/>
            <a:ext cx="4104456" cy="51891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Between any 2 lines there must be a slope up or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down</a:t>
            </a:r>
          </a:p>
          <a:p>
            <a:pPr eaLnBrk="1" hangingPunct="1">
              <a:lnSpc>
                <a:spcPct val="90000"/>
              </a:lnSpc>
            </a:pPr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Continuous except at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cliffs</a:t>
            </a:r>
          </a:p>
          <a:p>
            <a:pPr eaLnBrk="1" hangingPunct="1">
              <a:lnSpc>
                <a:spcPct val="90000"/>
              </a:lnSpc>
            </a:pPr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Shown every 10m on M726 maps, with thicker lines every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50m</a:t>
            </a:r>
          </a:p>
          <a:p>
            <a:pPr eaLnBrk="1" hangingPunct="1">
              <a:lnSpc>
                <a:spcPct val="90000"/>
              </a:lnSpc>
            </a:pPr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Heights on lines printed so that if read right way up, you are facing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uphill</a:t>
            </a:r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6868" name="Picture 5" descr="mapping_contour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412776"/>
            <a:ext cx="4752528" cy="489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7284" y="692696"/>
            <a:ext cx="4009431" cy="701731"/>
          </a:xfrm>
        </p:spPr>
        <p:txBody>
          <a:bodyPr/>
          <a:lstStyle/>
          <a:p>
            <a:pPr algn="ctr" eaLnBrk="1" hangingPunct="1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Contour plans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844824"/>
            <a:ext cx="4320480" cy="4819781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A map view of a hill (bottom) is like looking down on it from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above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If you “project” the lines from the map,  you can create a side view of the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hill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You need to be able to visualise this to read contour lines properly</a:t>
            </a:r>
          </a:p>
        </p:txBody>
      </p:sp>
      <p:pic>
        <p:nvPicPr>
          <p:cNvPr id="37892" name="Picture 6" descr="figure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374635"/>
            <a:ext cx="3528392" cy="532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53932" y="620688"/>
            <a:ext cx="2036135" cy="701731"/>
          </a:xfrm>
        </p:spPr>
        <p:txBody>
          <a:bodyPr/>
          <a:lstStyle/>
          <a:p>
            <a:pPr algn="ctr" eaLnBrk="1" hangingPunct="1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Slopes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73224"/>
            <a:ext cx="8425184" cy="3859518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If 2 lines are far apart, then you have to walk a long way to gain any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height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This suggests a gentle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slope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If 2 lines are close together, then you don’t have to walk far to gain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height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This suggests a steep slope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6551" y="692696"/>
            <a:ext cx="3510898" cy="701731"/>
          </a:xfrm>
        </p:spPr>
        <p:txBody>
          <a:bodyPr/>
          <a:lstStyle/>
          <a:p>
            <a:pPr algn="ctr" eaLnBrk="1" hangingPunct="1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Slope shape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2204864"/>
            <a:ext cx="4176464" cy="3194721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What is concave, what is convex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?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The contour lines tell you the shape of a hill – the closer together they are, the steeper that part of the hill</a:t>
            </a:r>
          </a:p>
        </p:txBody>
      </p:sp>
      <p:pic>
        <p:nvPicPr>
          <p:cNvPr id="39940" name="Picture 8" descr="image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628800"/>
            <a:ext cx="209015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0" descr="image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628800"/>
            <a:ext cx="223268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2" descr="SLOPSH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437112"/>
            <a:ext cx="2473738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49854" y="620688"/>
            <a:ext cx="7244291" cy="701731"/>
          </a:xfrm>
        </p:spPr>
        <p:txBody>
          <a:bodyPr/>
          <a:lstStyle/>
          <a:p>
            <a:pPr algn="ctr" eaLnBrk="1" hangingPunct="1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Ridges, </a:t>
            </a:r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Saddles </a:t>
            </a:r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and Cols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916832"/>
            <a:ext cx="4032448" cy="4154984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Long narrow stretch of elevated ground </a:t>
            </a:r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Also known as a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Saddle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Where a ridge joins 2 peaks, the bit in the middle is known as a Col</a:t>
            </a:r>
          </a:p>
          <a:p>
            <a:pPr eaLnBrk="1" hangingPunct="1"/>
            <a:endParaRPr lang="en-GB" dirty="0" smtClean="0"/>
          </a:p>
        </p:txBody>
      </p:sp>
      <p:sp>
        <p:nvSpPr>
          <p:cNvPr id="40964" name="Rectangle 8"/>
          <p:cNvSpPr>
            <a:spLocks noChangeArrowheads="1"/>
          </p:cNvSpPr>
          <p:nvPr/>
        </p:nvSpPr>
        <p:spPr bwMode="auto">
          <a:xfrm>
            <a:off x="2271713" y="201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0965" name="Picture 10" descr="contou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348880"/>
            <a:ext cx="481295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:\Documents and Settings\ph\Desktop\Map Reading images\02-03 Contou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878" y="1340768"/>
            <a:ext cx="457024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Visualising the shape of the 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190128" y="2890664"/>
          <a:ext cx="8686800" cy="2986088"/>
        </p:xfrm>
        <a:graphic>
          <a:graphicData uri="http://schemas.openxmlformats.org/presentationml/2006/ole">
            <p:oleObj spid="_x0000_s16386" name="Image" r:id="rId3" imgW="5130159" imgH="2146032" progId="Photoshop.Image.7">
              <p:embed/>
            </p:oleObj>
          </a:graphicData>
        </a:graphic>
      </p:graphicFrame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7352928" y="1823864"/>
            <a:ext cx="1539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Summit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256928" y="1823864"/>
            <a:ext cx="1514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Summit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923928" y="2204864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solidFill>
                  <a:srgbClr val="FFFF00"/>
                </a:solidFill>
              </a:rPr>
              <a:t>Ridge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5828928" y="1595264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   Col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2018928" y="2204864"/>
            <a:ext cx="8382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GB" sz="2400" b="1">
              <a:solidFill>
                <a:srgbClr val="FFFF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 flipH="1">
            <a:off x="6895728" y="2204864"/>
            <a:ext cx="91440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H="1">
            <a:off x="5600328" y="1976264"/>
            <a:ext cx="83820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42528" y="2357264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solidFill>
                  <a:srgbClr val="FFFF00"/>
                </a:solidFill>
              </a:rPr>
              <a:t>Ridge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949854" y="620688"/>
            <a:ext cx="7244291" cy="701731"/>
          </a:xfrm>
        </p:spPr>
        <p:txBody>
          <a:bodyPr/>
          <a:lstStyle/>
          <a:p>
            <a:pPr algn="ctr" eaLnBrk="1" hangingPunct="1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Ridges, </a:t>
            </a:r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Saddles </a:t>
            </a:r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and Cols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53197" y="692696"/>
            <a:ext cx="6237605" cy="701731"/>
          </a:xfrm>
        </p:spPr>
        <p:txBody>
          <a:bodyPr/>
          <a:lstStyle/>
          <a:p>
            <a:pPr algn="ctr" eaLnBrk="1" hangingPunct="1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Spurs and Re-entrants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844824"/>
            <a:ext cx="4032448" cy="3564053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A Spur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is an area of high ground which juts out into an area of low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ground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A Re-entrant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is a narrow valley, closed at 1 end, in between 2 spurs</a:t>
            </a:r>
          </a:p>
        </p:txBody>
      </p:sp>
      <p:pic>
        <p:nvPicPr>
          <p:cNvPr id="41988" name="Picture 5" descr="go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9464" y="1772816"/>
            <a:ext cx="4419600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4319464" y="6192416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FFFF00"/>
                </a:solidFill>
              </a:rPr>
              <a:t>Spur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5310064" y="6192416"/>
            <a:ext cx="1601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Re-entrant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6605464" y="6192416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FFFF00"/>
                </a:solidFill>
              </a:rPr>
              <a:t>Spur</a:t>
            </a:r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7596064" y="6192416"/>
            <a:ext cx="1547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Re-entrant</a:t>
            </a:r>
          </a:p>
        </p:txBody>
      </p:sp>
      <p:sp>
        <p:nvSpPr>
          <p:cNvPr id="41993" name="Line 10"/>
          <p:cNvSpPr>
            <a:spLocks noChangeShapeType="1"/>
          </p:cNvSpPr>
          <p:nvPr/>
        </p:nvSpPr>
        <p:spPr bwMode="auto">
          <a:xfrm flipV="1">
            <a:off x="4929064" y="5201816"/>
            <a:ext cx="990600" cy="990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41994" name="Line 11"/>
          <p:cNvSpPr>
            <a:spLocks noChangeShapeType="1"/>
          </p:cNvSpPr>
          <p:nvPr/>
        </p:nvSpPr>
        <p:spPr bwMode="auto">
          <a:xfrm flipH="1" flipV="1">
            <a:off x="6910264" y="4439816"/>
            <a:ext cx="228600" cy="1752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41995" name="Line 12"/>
          <p:cNvSpPr>
            <a:spLocks noChangeShapeType="1"/>
          </p:cNvSpPr>
          <p:nvPr/>
        </p:nvSpPr>
        <p:spPr bwMode="auto">
          <a:xfrm flipV="1">
            <a:off x="5919664" y="4668416"/>
            <a:ext cx="533400" cy="1524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41996" name="Line 13"/>
          <p:cNvSpPr>
            <a:spLocks noChangeShapeType="1"/>
          </p:cNvSpPr>
          <p:nvPr/>
        </p:nvSpPr>
        <p:spPr bwMode="auto">
          <a:xfrm flipH="1" flipV="1">
            <a:off x="7062664" y="3677816"/>
            <a:ext cx="1066800" cy="2514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5496" y="692696"/>
            <a:ext cx="6773008" cy="701731"/>
          </a:xfrm>
        </p:spPr>
        <p:txBody>
          <a:bodyPr/>
          <a:lstStyle/>
          <a:p>
            <a:pPr algn="ctr" eaLnBrk="1" hangingPunct="1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Escarpments and Knolls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73224"/>
            <a:ext cx="8353176" cy="2973122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Escarpments are features with sides sloping away from each other – once side being very steep, and one side being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shallow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The Downs are good examples of 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Escarpments</a:t>
            </a:r>
          </a:p>
          <a:p>
            <a:pPr eaLnBrk="1" hangingPunct="1"/>
            <a:endParaRPr lang="en-GB" sz="2400" b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en-GB" sz="2400" b="1" dirty="0" smtClean="0">
                <a:solidFill>
                  <a:srgbClr val="FFFF00"/>
                </a:solidFill>
                <a:latin typeface="Arial" charset="0"/>
              </a:rPr>
              <a:t>A knoll is a small isolated hill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711027" y="692696"/>
            <a:ext cx="1721946" cy="70173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Relief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2060848"/>
            <a:ext cx="4248472" cy="2825389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Relief refers to the way in which height is displayed on a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map</a:t>
            </a:r>
            <a:endParaRPr lang="en-US" sz="2400" b="1" dirty="0" smtClean="0">
              <a:solidFill>
                <a:srgbClr val="FFFF00"/>
              </a:solidFill>
              <a:latin typeface="Arial" charset="0"/>
            </a:endParaRPr>
          </a:p>
          <a:p>
            <a:endParaRPr lang="en-US" sz="2400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This is shown by a system of lines called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‘</a:t>
            </a:r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c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ontours’</a:t>
            </a:r>
            <a:endParaRPr lang="en-US" sz="2400" b="1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4036" name="Picture 12" descr="C:\DESIGN\POWER\gill blakes\mount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00808"/>
            <a:ext cx="3982051" cy="396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68952" cy="1089529"/>
          </a:xfrm>
        </p:spPr>
        <p:txBody>
          <a:bodyPr/>
          <a:lstStyle/>
          <a:p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>If you were walking from </a:t>
            </a:r>
            <a:r>
              <a:rPr lang="en-GB" sz="2400" dirty="0" err="1" smtClean="0">
                <a:solidFill>
                  <a:srgbClr val="FFFF00"/>
                </a:solidFill>
                <a:latin typeface="Arial" charset="0"/>
              </a:rPr>
              <a:t>Grizedale</a:t>
            </a:r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> Youth Hostel to </a:t>
            </a:r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en-GB" sz="2400" dirty="0" smtClean="0">
                <a:solidFill>
                  <a:srgbClr val="FFFF00"/>
                </a:solidFill>
                <a:latin typeface="Arial" charset="0"/>
              </a:rPr>
            </a:br>
            <a:r>
              <a:rPr lang="en-GB" sz="2400" dirty="0" err="1" smtClean="0">
                <a:solidFill>
                  <a:srgbClr val="FFFF00"/>
                </a:solidFill>
                <a:latin typeface="Arial" charset="0"/>
              </a:rPr>
              <a:t>Brantwood</a:t>
            </a:r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> House </a:t>
            </a:r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>by footpaths only, what different terrain </a:t>
            </a:r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en-GB" sz="2400" dirty="0" smtClean="0">
                <a:solidFill>
                  <a:srgbClr val="FFFF00"/>
                </a:solidFill>
                <a:latin typeface="Arial" charset="0"/>
              </a:rPr>
            </a:br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>would </a:t>
            </a:r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>you be walking through?</a:t>
            </a:r>
          </a:p>
        </p:txBody>
      </p:sp>
      <p:pic>
        <p:nvPicPr>
          <p:cNvPr id="450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698" b="4599"/>
          <a:stretch>
            <a:fillRect/>
          </a:stretch>
        </p:blipFill>
        <p:spPr>
          <a:xfrm>
            <a:off x="-1" y="1844824"/>
            <a:ext cx="9144181" cy="5013176"/>
          </a:xfrm>
          <a:noFill/>
        </p:spPr>
      </p:pic>
      <p:sp>
        <p:nvSpPr>
          <p:cNvPr id="5" name="Right Arrow 4"/>
          <p:cNvSpPr/>
          <p:nvPr/>
        </p:nvSpPr>
        <p:spPr>
          <a:xfrm rot="21070440">
            <a:off x="3533170" y="2005860"/>
            <a:ext cx="650301" cy="3251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2792088" y="2317350"/>
            <a:ext cx="1090775" cy="46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Finish</a:t>
            </a:r>
          </a:p>
        </p:txBody>
      </p:sp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8000256" y="5517232"/>
            <a:ext cx="1143744" cy="46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7" name="Right Arrow 6"/>
          <p:cNvSpPr/>
          <p:nvPr/>
        </p:nvSpPr>
        <p:spPr>
          <a:xfrm rot="14450620">
            <a:off x="8564854" y="4984096"/>
            <a:ext cx="650314" cy="3251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40959" cy="757130"/>
          </a:xfrm>
        </p:spPr>
        <p:txBody>
          <a:bodyPr/>
          <a:lstStyle/>
          <a:p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>From the car park at </a:t>
            </a:r>
            <a:r>
              <a:rPr lang="en-GB" sz="2400" dirty="0" err="1" smtClean="0">
                <a:solidFill>
                  <a:srgbClr val="FFFF00"/>
                </a:solidFill>
                <a:latin typeface="Arial" charset="0"/>
              </a:rPr>
              <a:t>Brackenclose</a:t>
            </a:r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> describe the </a:t>
            </a:r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>two </a:t>
            </a:r>
            <a:br>
              <a:rPr lang="en-GB" sz="2400" dirty="0" smtClean="0">
                <a:solidFill>
                  <a:srgbClr val="FFFF00"/>
                </a:solidFill>
                <a:latin typeface="Arial" charset="0"/>
              </a:rPr>
            </a:br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>main </a:t>
            </a:r>
            <a:r>
              <a:rPr lang="en-GB" sz="2400" dirty="0" smtClean="0">
                <a:solidFill>
                  <a:srgbClr val="FFFF00"/>
                </a:solidFill>
                <a:latin typeface="Arial" charset="0"/>
              </a:rPr>
              <a:t>routes to the trig point on Scafell Pike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print"/>
          <a:srcRect t="8437" b="4820"/>
          <a:stretch>
            <a:fillRect/>
          </a:stretch>
        </p:blipFill>
        <p:spPr bwMode="auto">
          <a:xfrm>
            <a:off x="0" y="1775462"/>
            <a:ext cx="9144000" cy="446184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4" descr="C:\DESIGN\POWER\gill blakes\Contcopy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2" y="1341438"/>
            <a:ext cx="3743969" cy="474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2567284" y="548680"/>
            <a:ext cx="4009431" cy="70173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Contour Lines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76400"/>
            <a:ext cx="4248472" cy="3194721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Contour lines link points of equal height on the map at ten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metre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intervals</a:t>
            </a:r>
          </a:p>
          <a:p>
            <a:pPr>
              <a:buNone/>
            </a:pPr>
            <a:endParaRPr lang="en-US" sz="2400" b="1" dirty="0" smtClean="0">
              <a:solidFill>
                <a:srgbClr val="FFFF00"/>
              </a:solidFill>
              <a:latin typeface="Arial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Contours display how many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</a:rPr>
              <a:t>metres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 land is above sea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</a:rPr>
              <a:t>level</a:t>
            </a:r>
            <a:endParaRPr lang="en-US" sz="2400" b="1" dirty="0" smtClean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249616" y="476672"/>
            <a:ext cx="6644768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Gradients and Contours</a:t>
            </a:r>
          </a:p>
        </p:txBody>
      </p:sp>
      <p:pic>
        <p:nvPicPr>
          <p:cNvPr id="16387" name="Picture 2" descr="C:\Documents and Settings\ph\Desktop\Map Reading images\02-04 Gradients &amp; Contou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0043" y="1091959"/>
            <a:ext cx="3023914" cy="576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684212"/>
          </a:xfrm>
        </p:spPr>
        <p:txBody>
          <a:bodyPr/>
          <a:lstStyle/>
          <a:p>
            <a:r>
              <a:rPr lang="en-GB" sz="2400" smtClean="0">
                <a:solidFill>
                  <a:schemeClr val="bg1"/>
                </a:solidFill>
                <a:latin typeface="Arial" charset="0"/>
              </a:rPr>
              <a:t>An aerial view of Scafell Pike looks like this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 t="7919" b="7160"/>
          <a:stretch>
            <a:fillRect/>
          </a:stretch>
        </p:blipFill>
        <p:spPr bwMode="auto">
          <a:xfrm>
            <a:off x="0" y="1245101"/>
            <a:ext cx="9144000" cy="436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684212"/>
          </a:xfrm>
        </p:spPr>
        <p:txBody>
          <a:bodyPr/>
          <a:lstStyle/>
          <a:p>
            <a:r>
              <a:rPr lang="en-GB" sz="2400" smtClean="0">
                <a:solidFill>
                  <a:schemeClr val="bg1"/>
                </a:solidFill>
                <a:latin typeface="Arial" charset="0"/>
              </a:rPr>
              <a:t>The OS map looks like this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 t="8433" b="2872"/>
          <a:stretch>
            <a:fillRect/>
          </a:stretch>
        </p:blipFill>
        <p:spPr bwMode="auto">
          <a:xfrm>
            <a:off x="0" y="1147889"/>
            <a:ext cx="9144000" cy="456222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911129" y="548680"/>
            <a:ext cx="3321742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Crag Edges</a:t>
            </a:r>
          </a:p>
        </p:txBody>
      </p:sp>
      <p:pic>
        <p:nvPicPr>
          <p:cNvPr id="19459" name="Picture 2" descr="C:\Documents and Settings\ph\Desktop\Map Reading images\02-06 Crag Ed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788" y="1773238"/>
            <a:ext cx="8354424" cy="309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915816" y="476672"/>
            <a:ext cx="3321742" cy="701731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" charset="0"/>
              </a:rPr>
              <a:t>Crag Edges</a:t>
            </a:r>
          </a:p>
        </p:txBody>
      </p:sp>
      <p:pic>
        <p:nvPicPr>
          <p:cNvPr id="20483" name="Picture 2" descr="C:\Documents and Settings\ph\Desktop\Map Reading images\02-08 Relating Featu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96752"/>
            <a:ext cx="3640753" cy="54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683568" y="2564904"/>
            <a:ext cx="1944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Map feature</a:t>
            </a: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6372200" y="2564904"/>
            <a:ext cx="2232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</a:rPr>
              <a:t>Land feature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739ABC"/>
      </a:dk2>
      <a:lt2>
        <a:srgbClr val="FFFFFF"/>
      </a:lt2>
      <a:accent1>
        <a:srgbClr val="002F5F"/>
      </a:accent1>
      <a:accent2>
        <a:srgbClr val="E98300"/>
      </a:accent2>
      <a:accent3>
        <a:srgbClr val="BCCADA"/>
      </a:accent3>
      <a:accent4>
        <a:srgbClr val="DADADA"/>
      </a:accent4>
      <a:accent5>
        <a:srgbClr val="AAADB6"/>
      </a:accent5>
      <a:accent6>
        <a:srgbClr val="D37600"/>
      </a:accent6>
      <a:hlink>
        <a:srgbClr val="FECB00"/>
      </a:hlink>
      <a:folHlink>
        <a:srgbClr val="0073CF"/>
      </a:folHlink>
    </a:clrScheme>
    <a:fontScheme name="2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739ABC"/>
        </a:dk2>
        <a:lt2>
          <a:srgbClr val="FFFFFF"/>
        </a:lt2>
        <a:accent1>
          <a:srgbClr val="002F5F"/>
        </a:accent1>
        <a:accent2>
          <a:srgbClr val="E98300"/>
        </a:accent2>
        <a:accent3>
          <a:srgbClr val="BCCADA"/>
        </a:accent3>
        <a:accent4>
          <a:srgbClr val="DADADA"/>
        </a:accent4>
        <a:accent5>
          <a:srgbClr val="AAADB6"/>
        </a:accent5>
        <a:accent6>
          <a:srgbClr val="D37600"/>
        </a:accent6>
        <a:hlink>
          <a:srgbClr val="FECB00"/>
        </a:hlink>
        <a:folHlink>
          <a:srgbClr val="0073C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</TotalTime>
  <Words>637</Words>
  <Application>Microsoft Office PowerPoint</Application>
  <PresentationFormat>On-screen Show (4:3)</PresentationFormat>
  <Paragraphs>123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2_Custom Design</vt:lpstr>
      <vt:lpstr>Adobe Photoshop Image</vt:lpstr>
      <vt:lpstr>Slide 1</vt:lpstr>
      <vt:lpstr>Visualising the shape of the land</vt:lpstr>
      <vt:lpstr>Visualising the shape of the land</vt:lpstr>
      <vt:lpstr>Contour Lines</vt:lpstr>
      <vt:lpstr>Gradients and Contours</vt:lpstr>
      <vt:lpstr>An aerial view of Scafell Pike looks like this</vt:lpstr>
      <vt:lpstr>The OS map looks like this</vt:lpstr>
      <vt:lpstr>Crag Edges</vt:lpstr>
      <vt:lpstr>Crag Edges</vt:lpstr>
      <vt:lpstr>Steepness and Direction</vt:lpstr>
      <vt:lpstr>Steepness and Direction</vt:lpstr>
      <vt:lpstr>Lie of the land</vt:lpstr>
      <vt:lpstr>Ridges, Saddles and Cols</vt:lpstr>
      <vt:lpstr>Ridges, Saddles and Cols</vt:lpstr>
      <vt:lpstr>Brent Knoll and Crook Peak</vt:lpstr>
      <vt:lpstr>Brent Knoll</vt:lpstr>
      <vt:lpstr>Brent Knoll</vt:lpstr>
      <vt:lpstr>Slide 18</vt:lpstr>
      <vt:lpstr>Slide 19</vt:lpstr>
      <vt:lpstr>Intervisibility</vt:lpstr>
      <vt:lpstr>Intervisibility</vt:lpstr>
      <vt:lpstr>What is Relief?</vt:lpstr>
      <vt:lpstr>How is it shown?</vt:lpstr>
      <vt:lpstr>What are we going to use?</vt:lpstr>
      <vt:lpstr>How do contour lines work?</vt:lpstr>
      <vt:lpstr>Contour plans</vt:lpstr>
      <vt:lpstr>Slopes</vt:lpstr>
      <vt:lpstr>Slope shape</vt:lpstr>
      <vt:lpstr>Ridges, Saddles and Cols</vt:lpstr>
      <vt:lpstr>Ridges, Saddles and Cols</vt:lpstr>
      <vt:lpstr>Spurs and Re-entrants</vt:lpstr>
      <vt:lpstr>Escarpments and Knolls</vt:lpstr>
      <vt:lpstr>Relief</vt:lpstr>
      <vt:lpstr>If you were walking from Grizedale Youth Hostel to  Brantwood House by footpaths only, what different terrain  would you be walking through?</vt:lpstr>
      <vt:lpstr>From the car park at Brackenclose describe the two  main routes to the trig point on Scafell Pike</vt:lpstr>
    </vt:vector>
  </TitlesOfParts>
  <Company>Ministry of Defence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MonkD504</dc:creator>
  <cp:lastModifiedBy>Paul Atkinson</cp:lastModifiedBy>
  <cp:revision>65</cp:revision>
  <dcterms:created xsi:type="dcterms:W3CDTF">2011-07-15T10:12:05Z</dcterms:created>
  <dcterms:modified xsi:type="dcterms:W3CDTF">2014-10-23T12:40:26Z</dcterms:modified>
</cp:coreProperties>
</file>